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67" r:id="rId2"/>
    <p:sldId id="262" r:id="rId3"/>
    <p:sldId id="256" r:id="rId4"/>
    <p:sldId id="257" r:id="rId5"/>
    <p:sldId id="258" r:id="rId6"/>
    <p:sldId id="259" r:id="rId7"/>
    <p:sldId id="261" r:id="rId8"/>
    <p:sldId id="260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6327"/>
  </p:normalViewPr>
  <p:slideViewPr>
    <p:cSldViewPr snapToGrid="0">
      <p:cViewPr varScale="1">
        <p:scale>
          <a:sx n="103" d="100"/>
          <a:sy n="103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2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81" r:id="rId6"/>
    <p:sldLayoutId id="2147483776" r:id="rId7"/>
    <p:sldLayoutId id="2147483777" r:id="rId8"/>
    <p:sldLayoutId id="2147483778" r:id="rId9"/>
    <p:sldLayoutId id="2147483780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m@kunkul.n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djarnbaat.n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unkul.no/kjell-magnes-cv/" TargetMode="External"/><Relationship Id="rId2" Type="http://schemas.openxmlformats.org/officeDocument/2006/relationships/hyperlink" Target="https://lokalhistoriewiki.no/wiki/Gunnar_Eldjar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rebankstiftelsen.no/handverksloft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57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13AACD-AA56-8E38-AD92-6B46FE94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3"/>
            <a:ext cx="4187952" cy="31308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Er </a:t>
            </a:r>
            <a:r>
              <a:rPr lang="en-US" sz="4200" dirty="0" err="1">
                <a:solidFill>
                  <a:srgbClr val="FFFFFF"/>
                </a:solidFill>
              </a:rPr>
              <a:t>Nordlandsbåten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truet</a:t>
            </a:r>
            <a:r>
              <a:rPr lang="en-US" sz="42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BFFCDD-3948-8D7A-0B27-69204A75F2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6" r="1" b="404"/>
          <a:stretch/>
        </p:blipFill>
        <p:spPr bwMode="auto"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4B00B10-2AE0-F510-D5E7-EDD244481DFF}"/>
              </a:ext>
            </a:extLst>
          </p:cNvPr>
          <p:cNvSpPr txBox="1"/>
          <p:nvPr/>
        </p:nvSpPr>
        <p:spPr>
          <a:xfrm>
            <a:off x="612648" y="4199021"/>
            <a:ext cx="2718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Av Kjell Magne Mælen</a:t>
            </a:r>
          </a:p>
          <a:p>
            <a:r>
              <a:rPr lang="nb-NO" dirty="0"/>
              <a:t>E-post: </a:t>
            </a:r>
            <a:r>
              <a:rPr lang="nb-NO" dirty="0">
                <a:hlinkClick r:id="rId3"/>
              </a:rPr>
              <a:t>kmm@kunkul.no</a:t>
            </a:r>
            <a:endParaRPr lang="nb-NO" dirty="0"/>
          </a:p>
          <a:p>
            <a:r>
              <a:rPr lang="nb-NO" dirty="0" err="1"/>
              <a:t>Mob.tlf</a:t>
            </a:r>
            <a:r>
              <a:rPr lang="nb-NO" dirty="0"/>
              <a:t>. 906 13 054</a:t>
            </a:r>
          </a:p>
        </p:txBody>
      </p:sp>
    </p:spTree>
    <p:extLst>
      <p:ext uri="{BB962C8B-B14F-4D97-AF65-F5344CB8AC3E}">
        <p14:creationId xmlns:p14="http://schemas.microsoft.com/office/powerpoint/2010/main" val="335823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0" name="Rectangle 6166">
            <a:extLst>
              <a:ext uri="{FF2B5EF4-FFF2-40B4-BE49-F238E27FC236}">
                <a16:creationId xmlns:a16="http://schemas.microsoft.com/office/drawing/2014/main" id="{5722542C-165B-4B82-A6B7-DC48726D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26B3A1-660D-C622-1363-D3FA344B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842838"/>
            <a:ext cx="5424141" cy="2377440"/>
          </a:xfrm>
        </p:spPr>
        <p:txBody>
          <a:bodyPr anchor="ctr">
            <a:normAutofit/>
          </a:bodyPr>
          <a:lstStyle/>
          <a:p>
            <a:r>
              <a:rPr lang="nb-NO"/>
              <a:t>HVOR</a:t>
            </a:r>
            <a:br>
              <a:rPr lang="nb-NO"/>
            </a:br>
            <a:r>
              <a:rPr lang="nb-NO"/>
              <a:t>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C0548C-4C72-A9D0-5ECC-FF325297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144" y="842838"/>
            <a:ext cx="4911256" cy="2377440"/>
          </a:xfrm>
        </p:spPr>
        <p:txBody>
          <a:bodyPr anchor="ctr">
            <a:normAutofit/>
          </a:bodyPr>
          <a:lstStyle/>
          <a:p>
            <a:r>
              <a:rPr lang="nb-NO" b="0" i="0" dirty="0">
                <a:effectLst/>
                <a:latin typeface="Arial" panose="020B0604020202020204" pitchFamily="34" charset="0"/>
              </a:rPr>
              <a:t>Bygningen er beliggende 2.1 km fra Arctandria Tromsø Kystlags eiendom Stakken og </a:t>
            </a:r>
            <a:r>
              <a:rPr lang="nb-NO" dirty="0">
                <a:latin typeface="Arial" panose="020B0604020202020204" pitchFamily="34" charset="0"/>
              </a:rPr>
              <a:t>seks</a:t>
            </a:r>
            <a:r>
              <a:rPr lang="nb-NO" b="0" i="0" dirty="0">
                <a:effectLst/>
                <a:latin typeface="Arial" panose="020B0604020202020204" pitchFamily="34" charset="0"/>
              </a:rPr>
              <a:t> min. gange fra Kvaløya videregående skole som har utdanningstilbud innenfor byggfagene.</a:t>
            </a:r>
            <a:endParaRPr lang="nb-NO" dirty="0"/>
          </a:p>
        </p:txBody>
      </p:sp>
      <p:pic>
        <p:nvPicPr>
          <p:cNvPr id="5" name="Picture 2" descr="Et bilde som inneholder himmel, vann, utendørs, natur&#10;&#10;Automatisk generert beskrivelse">
            <a:extLst>
              <a:ext uri="{FF2B5EF4-FFF2-40B4-BE49-F238E27FC236}">
                <a16:creationId xmlns:a16="http://schemas.microsoft.com/office/drawing/2014/main" id="{61CC4D3E-F0F7-4D35-B999-8897C120A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 b="-3"/>
          <a:stretch/>
        </p:blipFill>
        <p:spPr bwMode="auto">
          <a:xfrm>
            <a:off x="1" y="4667628"/>
            <a:ext cx="3927417" cy="2190372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E8A2C26-4C99-39E6-4CEC-8B031E150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23856" b="1"/>
          <a:stretch/>
        </p:blipFill>
        <p:spPr bwMode="auto">
          <a:xfrm>
            <a:off x="7617954" y="4291106"/>
            <a:ext cx="4574045" cy="2566894"/>
          </a:xfrm>
          <a:custGeom>
            <a:avLst/>
            <a:gdLst/>
            <a:ahLst/>
            <a:cxnLst/>
            <a:rect l="l" t="t" r="r" b="b"/>
            <a:pathLst>
              <a:path w="6051229" h="3395870">
                <a:moveTo>
                  <a:pt x="1317554" y="241852"/>
                </a:moveTo>
                <a:cubicBezTo>
                  <a:pt x="1550298" y="241852"/>
                  <a:pt x="1738974" y="430528"/>
                  <a:pt x="1738974" y="663272"/>
                </a:cubicBezTo>
                <a:cubicBezTo>
                  <a:pt x="1738974" y="896016"/>
                  <a:pt x="1550298" y="1084692"/>
                  <a:pt x="1317554" y="1084692"/>
                </a:cubicBezTo>
                <a:cubicBezTo>
                  <a:pt x="1084811" y="1084692"/>
                  <a:pt x="896135" y="896016"/>
                  <a:pt x="896135" y="663272"/>
                </a:cubicBezTo>
                <a:cubicBezTo>
                  <a:pt x="896135" y="430528"/>
                  <a:pt x="1084811" y="241852"/>
                  <a:pt x="1317554" y="241852"/>
                </a:cubicBezTo>
                <a:close/>
                <a:moveTo>
                  <a:pt x="5744951" y="25092"/>
                </a:moveTo>
                <a:cubicBezTo>
                  <a:pt x="5780114" y="26000"/>
                  <a:pt x="5816126" y="30200"/>
                  <a:pt x="5853136" y="38157"/>
                </a:cubicBezTo>
                <a:cubicBezTo>
                  <a:pt x="5898808" y="47996"/>
                  <a:pt x="5943333" y="63096"/>
                  <a:pt x="5986405" y="82706"/>
                </a:cubicBezTo>
                <a:lnTo>
                  <a:pt x="6051229" y="119975"/>
                </a:lnTo>
                <a:lnTo>
                  <a:pt x="6051229" y="3395870"/>
                </a:lnTo>
                <a:lnTo>
                  <a:pt x="656731" y="3395870"/>
                </a:lnTo>
                <a:lnTo>
                  <a:pt x="653211" y="3385085"/>
                </a:lnTo>
                <a:cubicBezTo>
                  <a:pt x="502956" y="3025600"/>
                  <a:pt x="-15658" y="2768546"/>
                  <a:pt x="364" y="2254809"/>
                </a:cubicBezTo>
                <a:cubicBezTo>
                  <a:pt x="11420" y="1911642"/>
                  <a:pt x="256854" y="1556695"/>
                  <a:pt x="556515" y="1423552"/>
                </a:cubicBezTo>
                <a:cubicBezTo>
                  <a:pt x="1016167" y="1219697"/>
                  <a:pt x="1362083" y="1643227"/>
                  <a:pt x="1745273" y="1427778"/>
                </a:cubicBezTo>
                <a:cubicBezTo>
                  <a:pt x="2063249" y="1248992"/>
                  <a:pt x="2013979" y="769367"/>
                  <a:pt x="2394059" y="417033"/>
                </a:cubicBezTo>
                <a:cubicBezTo>
                  <a:pt x="2678165" y="153583"/>
                  <a:pt x="2991680" y="174868"/>
                  <a:pt x="3343283" y="215877"/>
                </a:cubicBezTo>
                <a:cubicBezTo>
                  <a:pt x="3818364" y="271483"/>
                  <a:pt x="3830460" y="577169"/>
                  <a:pt x="4234022" y="639120"/>
                </a:cubicBezTo>
                <a:cubicBezTo>
                  <a:pt x="4881024" y="738546"/>
                  <a:pt x="5217500" y="11468"/>
                  <a:pt x="5744951" y="25092"/>
                </a:cubicBezTo>
                <a:close/>
                <a:moveTo>
                  <a:pt x="4359592" y="0"/>
                </a:moveTo>
                <a:cubicBezTo>
                  <a:pt x="4493163" y="0"/>
                  <a:pt x="4601444" y="108281"/>
                  <a:pt x="4601444" y="241852"/>
                </a:cubicBezTo>
                <a:cubicBezTo>
                  <a:pt x="4601444" y="375423"/>
                  <a:pt x="4493163" y="483704"/>
                  <a:pt x="4359592" y="483704"/>
                </a:cubicBezTo>
                <a:cubicBezTo>
                  <a:pt x="4226021" y="483704"/>
                  <a:pt x="4117740" y="375423"/>
                  <a:pt x="4117740" y="241852"/>
                </a:cubicBezTo>
                <a:cubicBezTo>
                  <a:pt x="4117740" y="108281"/>
                  <a:pt x="4226021" y="0"/>
                  <a:pt x="43595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t bilde som inneholder kart&#10;&#10;Automatisk generert beskrivelse">
            <a:extLst>
              <a:ext uri="{FF2B5EF4-FFF2-40B4-BE49-F238E27FC236}">
                <a16:creationId xmlns:a16="http://schemas.microsoft.com/office/drawing/2014/main" id="{6ED73992-0061-DDB6-175B-8F01866AF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r="3" b="7864"/>
          <a:stretch/>
        </p:blipFill>
        <p:spPr bwMode="auto">
          <a:xfrm>
            <a:off x="4043737" y="3479410"/>
            <a:ext cx="3761161" cy="2804936"/>
          </a:xfrm>
          <a:custGeom>
            <a:avLst/>
            <a:gdLst/>
            <a:ahLst/>
            <a:cxnLst/>
            <a:rect l="l" t="t" r="r" b="b"/>
            <a:pathLst>
              <a:path w="4085157" h="3046560">
                <a:moveTo>
                  <a:pt x="357103" y="2171454"/>
                </a:moveTo>
                <a:cubicBezTo>
                  <a:pt x="554326" y="2171454"/>
                  <a:pt x="714206" y="2331334"/>
                  <a:pt x="714206" y="2528557"/>
                </a:cubicBezTo>
                <a:cubicBezTo>
                  <a:pt x="714206" y="2725780"/>
                  <a:pt x="554326" y="2885660"/>
                  <a:pt x="357103" y="2885660"/>
                </a:cubicBezTo>
                <a:cubicBezTo>
                  <a:pt x="159880" y="2885660"/>
                  <a:pt x="0" y="2725780"/>
                  <a:pt x="0" y="2528557"/>
                </a:cubicBezTo>
                <a:cubicBezTo>
                  <a:pt x="0" y="2331334"/>
                  <a:pt x="159880" y="2171454"/>
                  <a:pt x="357103" y="2171454"/>
                </a:cubicBezTo>
                <a:close/>
                <a:moveTo>
                  <a:pt x="1364234" y="230"/>
                </a:moveTo>
                <a:cubicBezTo>
                  <a:pt x="1659590" y="-5223"/>
                  <a:pt x="1940910" y="86616"/>
                  <a:pt x="2157390" y="248150"/>
                </a:cubicBezTo>
                <a:cubicBezTo>
                  <a:pt x="2272549" y="334081"/>
                  <a:pt x="2435754" y="348530"/>
                  <a:pt x="2571159" y="288962"/>
                </a:cubicBezTo>
                <a:cubicBezTo>
                  <a:pt x="2655402" y="251896"/>
                  <a:pt x="2747013" y="224186"/>
                  <a:pt x="2844683" y="207700"/>
                </a:cubicBezTo>
                <a:cubicBezTo>
                  <a:pt x="3384266" y="116637"/>
                  <a:pt x="3917386" y="410957"/>
                  <a:pt x="4052705" y="874280"/>
                </a:cubicBezTo>
                <a:cubicBezTo>
                  <a:pt x="4167176" y="1266183"/>
                  <a:pt x="3969997" y="1660659"/>
                  <a:pt x="3600138" y="1864264"/>
                </a:cubicBezTo>
                <a:cubicBezTo>
                  <a:pt x="3468768" y="1936584"/>
                  <a:pt x="3405617" y="2073328"/>
                  <a:pt x="3437609" y="2205666"/>
                </a:cubicBezTo>
                <a:cubicBezTo>
                  <a:pt x="3438098" y="2207701"/>
                  <a:pt x="3438586" y="2209737"/>
                  <a:pt x="3439046" y="2211785"/>
                </a:cubicBezTo>
                <a:cubicBezTo>
                  <a:pt x="3499382" y="2477008"/>
                  <a:pt x="3308594" y="2740595"/>
                  <a:pt x="3007543" y="2808006"/>
                </a:cubicBezTo>
                <a:cubicBezTo>
                  <a:pt x="2890072" y="2834307"/>
                  <a:pt x="2772228" y="2828000"/>
                  <a:pt x="2666244" y="2795805"/>
                </a:cubicBezTo>
                <a:cubicBezTo>
                  <a:pt x="2540329" y="2757554"/>
                  <a:pt x="2400157" y="2783317"/>
                  <a:pt x="2299342" y="2859270"/>
                </a:cubicBezTo>
                <a:cubicBezTo>
                  <a:pt x="2194005" y="2938633"/>
                  <a:pt x="2065521" y="2997451"/>
                  <a:pt x="1920322" y="3026737"/>
                </a:cubicBezTo>
                <a:cubicBezTo>
                  <a:pt x="1450597" y="3121471"/>
                  <a:pt x="975372" y="2867513"/>
                  <a:pt x="860643" y="2460199"/>
                </a:cubicBezTo>
                <a:cubicBezTo>
                  <a:pt x="832355" y="2359769"/>
                  <a:pt x="828091" y="2259228"/>
                  <a:pt x="844632" y="2163107"/>
                </a:cubicBezTo>
                <a:cubicBezTo>
                  <a:pt x="865051" y="2044394"/>
                  <a:pt x="804197" y="1926693"/>
                  <a:pt x="692657" y="1856048"/>
                </a:cubicBezTo>
                <a:cubicBezTo>
                  <a:pt x="406798" y="1674908"/>
                  <a:pt x="212319" y="1381586"/>
                  <a:pt x="206605" y="1028897"/>
                </a:cubicBezTo>
                <a:cubicBezTo>
                  <a:pt x="200459" y="648982"/>
                  <a:pt x="440326" y="295567"/>
                  <a:pt x="828407" y="121083"/>
                </a:cubicBezTo>
                <a:cubicBezTo>
                  <a:pt x="1004753" y="41799"/>
                  <a:pt x="1187020" y="3502"/>
                  <a:pt x="1364234" y="23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0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EFC06E-B4F3-8E14-79C5-D79A6AA8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5528"/>
            <a:ext cx="10972800" cy="861942"/>
          </a:xfrm>
        </p:spPr>
        <p:txBody>
          <a:bodyPr/>
          <a:lstStyle/>
          <a:p>
            <a:r>
              <a:rPr lang="nb-NO" dirty="0"/>
              <a:t>EN NASJONAL 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10ED0B-8487-E124-600D-0767D54D8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7470"/>
            <a:ext cx="10972800" cy="51127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b="1" dirty="0">
                <a:latin typeface="Arial" panose="020B0604020202020204" pitchFamily="34" charset="0"/>
              </a:rPr>
              <a:t>Forprosjektsøknaden har vakt lokal, regional og nasjonal interesse. Vi har fått </a:t>
            </a:r>
            <a:r>
              <a:rPr lang="nb-NO" sz="1800" b="1" dirty="0" err="1">
                <a:latin typeface="Arial" panose="020B0604020202020204" pitchFamily="34" charset="0"/>
              </a:rPr>
              <a:t>støtterklæringer</a:t>
            </a:r>
            <a:r>
              <a:rPr lang="nb-NO" sz="1800" b="1" dirty="0">
                <a:latin typeface="Arial" panose="020B0604020202020204" pitchFamily="34" charset="0"/>
              </a:rPr>
              <a:t> fra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Bindal kystlag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Forbundet KYSTEN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 err="1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Geitbåtmuseet</a:t>
            </a:r>
            <a:endParaRPr lang="nb-NO" sz="1800" b="1" dirty="0">
              <a:solidFill>
                <a:srgbClr val="070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Kabelvåg råseilslag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Lofoten folkehøgskole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Midt-Troms Museum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Museet Kystens Arv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Norges arktiske universitetsmuseum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 err="1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Oselvarverkstaden</a:t>
            </a:r>
            <a:endParaRPr lang="nb-NO" sz="1800" b="1" dirty="0">
              <a:solidFill>
                <a:srgbClr val="070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Perspektivet museum, Tromsø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800" b="1" dirty="0" err="1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Sámediggi</a:t>
            </a:r>
            <a:r>
              <a:rPr lang="nb-NO" sz="1800" b="1" dirty="0">
                <a:solidFill>
                  <a:srgbClr val="070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Sametinget</a:t>
            </a: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Bindal kystlag har i sitt brev understreket betydningen</a:t>
            </a:r>
            <a:r>
              <a:rPr lang="nb-NO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forprosjektet favner </a:t>
            </a:r>
            <a:r>
              <a:rPr lang="nb-NO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«Nordlandsbåtens historiske bruks og byggeområde, med Salten, Rana/Hemnes og Bindal som naturlige bidragsytere i prosjektet og utviklingen av et livskraftig Nordlandsbåtsenter" </a:t>
            </a:r>
            <a:r>
              <a:rPr lang="nb-NO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slik at alle føler eierskap. Det er vi helt enige og derfor har vi i søknaden også skrevet inn at det vil bli vurdert hvordan Båtskott Tromsø kan inngå i et kompetansenettverk med de øvrige aktive båtbyggerne i Nord-Norge, museer, kystlag og andre.</a:t>
            </a:r>
          </a:p>
        </p:txBody>
      </p:sp>
    </p:spTree>
    <p:extLst>
      <p:ext uri="{BB962C8B-B14F-4D97-AF65-F5344CB8AC3E}">
        <p14:creationId xmlns:p14="http://schemas.microsoft.com/office/powerpoint/2010/main" val="352082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85294-30C5-1BE7-E955-A4AF910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849911"/>
          </a:xfrm>
        </p:spPr>
        <p:txBody>
          <a:bodyPr>
            <a:normAutofit/>
          </a:bodyPr>
          <a:lstStyle/>
          <a:p>
            <a:r>
              <a:rPr lang="nb-NO"/>
              <a:t>ER NORDLANDSBÅTEN </a:t>
            </a:r>
            <a:r>
              <a:rPr lang="nb-NO" dirty="0"/>
              <a:t>TRUET?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56027E-7E88-AAE2-8B2F-7C126665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7695"/>
            <a:ext cx="10972800" cy="5137484"/>
          </a:xfrm>
        </p:spPr>
        <p:txBody>
          <a:bodyPr>
            <a:normAutofit/>
          </a:bodyPr>
          <a:lstStyle/>
          <a:p>
            <a:pPr algn="l"/>
            <a:r>
              <a:rPr lang="nb-NO" b="0" i="0" dirty="0">
                <a:solidFill>
                  <a:srgbClr val="070100"/>
                </a:solidFill>
                <a:effectLst/>
                <a:latin typeface="Helvetica" pitchFamily="2" charset="0"/>
              </a:rPr>
              <a:t>Antallet praktiserende båtbyggere og tradisjonsbærere innenfor klinkbåttradisjonene representert i Nordland, Troms og Finnmark er kritisk lav. Det finnes kun fem profesjonelle båtbyggere igjen: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70100"/>
                </a:solidFill>
                <a:latin typeface="Helvetica" pitchFamily="2" charset="0"/>
              </a:rPr>
              <a:t>t</a:t>
            </a:r>
            <a:r>
              <a:rPr lang="nb-NO" b="0" i="0" dirty="0">
                <a:solidFill>
                  <a:srgbClr val="070100"/>
                </a:solidFill>
                <a:effectLst/>
                <a:latin typeface="Helvetica" pitchFamily="2" charset="0"/>
              </a:rPr>
              <a:t>re ved Gunnar Eldjarn båtbyggeri (</a:t>
            </a:r>
            <a:r>
              <a:rPr lang="nb-NO" b="0" i="0" u="none" strike="noStrike" dirty="0">
                <a:solidFill>
                  <a:srgbClr val="070100"/>
                </a:solidFill>
                <a:effectLst/>
                <a:latin typeface="Helvetica" pitchFamily="2" charset="0"/>
                <a:hlinkClick r:id="rId2"/>
              </a:rPr>
              <a:t>https://www.eldjarnbaat.no/</a:t>
            </a:r>
            <a:r>
              <a:rPr lang="nb-NO" b="0" i="0" dirty="0">
                <a:solidFill>
                  <a:srgbClr val="070100"/>
                </a:solidFill>
                <a:effectLst/>
                <a:latin typeface="Helvetica" pitchFamily="2" charset="0"/>
              </a:rPr>
              <a:t>) i Håkøybotn, Tromsø.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70100"/>
                </a:solidFill>
                <a:effectLst/>
                <a:latin typeface="Helvetica" pitchFamily="2" charset="0"/>
              </a:rPr>
              <a:t>en på </a:t>
            </a:r>
            <a:r>
              <a:rPr lang="nb-NO" dirty="0">
                <a:solidFill>
                  <a:srgbClr val="070100"/>
                </a:solidFill>
                <a:latin typeface="Helvetica" pitchFamily="2" charset="0"/>
              </a:rPr>
              <a:t>Kjerringøy nord for Bodø - Ulf Mikalsen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70100"/>
                </a:solidFill>
                <a:effectLst/>
                <a:latin typeface="Helvetica" pitchFamily="2" charset="0"/>
              </a:rPr>
              <a:t>en på Rognan sør for Bodø </a:t>
            </a:r>
            <a:r>
              <a:rPr lang="nb-NO" dirty="0">
                <a:solidFill>
                  <a:srgbClr val="070100"/>
                </a:solidFill>
                <a:latin typeface="Helvetica" pitchFamily="2" charset="0"/>
              </a:rPr>
              <a:t>- Kai Linde</a:t>
            </a:r>
          </a:p>
          <a:p>
            <a:r>
              <a:rPr lang="nb-NO" dirty="0">
                <a:solidFill>
                  <a:srgbClr val="070100"/>
                </a:solidFill>
                <a:latin typeface="Helvetica" pitchFamily="2" charset="0"/>
              </a:rPr>
              <a:t>Antallet bestillinger av nye båter er kritisk lav. Antall båter som trenger vedlikehold er rimelig stort. I en rapport fra Troms og Finnmark fylkeskommune datert 11.03.21 oppgis det å være 323 båter i museers eie i tillegg til at Norges arktiske universitetsmuseum ved UiT har 6-7 båter. Alle trenger kontinuerlig vedlikehold.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678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e 4" descr="Et bilde som inneholder tre, flåte, båt&#10;&#10;Automatisk generert beskrivelse">
            <a:extLst>
              <a:ext uri="{FF2B5EF4-FFF2-40B4-BE49-F238E27FC236}">
                <a16:creationId xmlns:a16="http://schemas.microsoft.com/office/drawing/2014/main" id="{EC43E4F6-9797-5E88-B549-48C5ABDA4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4" r="10703" b="-1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C6A0C78-CD5E-9D6A-A412-2ACC0985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5000"/>
              <a:t>BÅTSKOTT TROMSØ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8C3BC25-BBD1-C0CF-4FD8-9121AF1DA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13" y="3602038"/>
            <a:ext cx="3541909" cy="2387600"/>
          </a:xfrm>
        </p:spPr>
        <p:txBody>
          <a:bodyPr>
            <a:normAutofit/>
          </a:bodyPr>
          <a:lstStyle/>
          <a:p>
            <a:r>
              <a:rPr lang="nb-NO" sz="2800" dirty="0"/>
              <a:t>ET FORPROSJEKT –</a:t>
            </a:r>
          </a:p>
          <a:p>
            <a:r>
              <a:rPr lang="nb-NO" sz="2800" dirty="0"/>
              <a:t>ARCTANDRIA KYSTLAG</a:t>
            </a:r>
          </a:p>
        </p:txBody>
      </p:sp>
    </p:spTree>
    <p:extLst>
      <p:ext uri="{BB962C8B-B14F-4D97-AF65-F5344CB8AC3E}">
        <p14:creationId xmlns:p14="http://schemas.microsoft.com/office/powerpoint/2010/main" val="258910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D658D3-3934-BC5B-7A06-569E1298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3199A3-5DD4-7969-79DE-EEFB73BA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400" b="0" i="0" dirty="0">
                <a:solidFill>
                  <a:srgbClr val="070100"/>
                </a:solidFill>
                <a:effectLst/>
                <a:latin typeface="Helvetica" pitchFamily="2" charset="0"/>
              </a:rPr>
              <a:t>Styret i Arctandria har opprettet følgende prosjektgruppe: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70100"/>
                </a:solidFill>
                <a:latin typeface="Helvetica" pitchFamily="2" charset="0"/>
              </a:rPr>
              <a:t>Thomas Johansen - Representant for Arctandria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70100"/>
                </a:solidFill>
                <a:latin typeface="Helvetica" pitchFamily="2" charset="0"/>
              </a:rPr>
              <a:t>Båtbygger Gunnar Eldjarn (</a:t>
            </a:r>
            <a:r>
              <a:rPr lang="nb-NO" sz="2400" dirty="0">
                <a:solidFill>
                  <a:srgbClr val="070100"/>
                </a:solidFill>
                <a:latin typeface="Helvetica" pitchFamily="2" charset="0"/>
                <a:hlinkClick r:id="rId2"/>
              </a:rPr>
              <a:t>https://lokalhistoriewiki.no/wiki/Gunnar_Eldjarn</a:t>
            </a:r>
            <a:r>
              <a:rPr lang="nb-NO" sz="2400" dirty="0">
                <a:solidFill>
                  <a:srgbClr val="070100"/>
                </a:solidFill>
                <a:latin typeface="Helvetica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70100"/>
                </a:solidFill>
                <a:effectLst/>
                <a:latin typeface="Helvetica" pitchFamily="2" charset="0"/>
              </a:rPr>
              <a:t>Rådgiver Kjell Magne Mælen (</a:t>
            </a:r>
            <a:r>
              <a:rPr lang="nb-NO" sz="2400" b="0" i="0" u="none" strike="noStrike" dirty="0">
                <a:solidFill>
                  <a:srgbClr val="070100"/>
                </a:solidFill>
                <a:effectLst/>
                <a:latin typeface="Helvetica" pitchFamily="2" charset="0"/>
                <a:hlinkClick r:id="rId3"/>
              </a:rPr>
              <a:t>https://kunkul.no/kjell-magnes-cv/</a:t>
            </a:r>
            <a:r>
              <a:rPr lang="nb-NO" sz="2400" b="0" i="0" dirty="0">
                <a:solidFill>
                  <a:srgbClr val="070100"/>
                </a:solidFill>
                <a:effectLst/>
                <a:latin typeface="Helvetica" pitchFamily="2" charset="0"/>
              </a:rPr>
              <a:t>)</a:t>
            </a:r>
          </a:p>
          <a:p>
            <a:pPr algn="l"/>
            <a:endParaRPr lang="nb-NO" sz="2400" dirty="0">
              <a:solidFill>
                <a:srgbClr val="070100"/>
              </a:solidFill>
              <a:latin typeface="Helvetica" pitchFamily="2" charset="0"/>
            </a:endParaRPr>
          </a:p>
          <a:p>
            <a:pPr algn="l"/>
            <a:r>
              <a:rPr lang="nb-NO" sz="2400" dirty="0">
                <a:solidFill>
                  <a:srgbClr val="070100"/>
                </a:solidFill>
                <a:latin typeface="Helvetica" pitchFamily="2" charset="0"/>
              </a:rPr>
              <a:t>1. april 2023 ble det sendt inn en søknad til Håndverksløftet (</a:t>
            </a:r>
            <a:r>
              <a:rPr lang="nb-NO" sz="2400" dirty="0">
                <a:solidFill>
                  <a:srgbClr val="070100"/>
                </a:solidFill>
                <a:latin typeface="Helvetica" pitchFamily="2" charset="0"/>
                <a:hlinkClick r:id="rId4"/>
              </a:rPr>
              <a:t>https://sparebankstiftelsen.no/handverksloftet/</a:t>
            </a:r>
            <a:r>
              <a:rPr lang="nb-NO" sz="2400" dirty="0">
                <a:solidFill>
                  <a:srgbClr val="070100"/>
                </a:solidFill>
                <a:latin typeface="Helvetica" pitchFamily="2" charset="0"/>
              </a:rPr>
              <a:t>) om støtte til forprosjektet. </a:t>
            </a:r>
          </a:p>
          <a:p>
            <a:pPr algn="l"/>
            <a:endParaRPr lang="nb-NO" sz="2400" b="0" i="0" dirty="0">
              <a:solidFill>
                <a:srgbClr val="0701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9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BC2931-619F-2B63-AC92-D2EE51D2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5"/>
            <a:ext cx="10972800" cy="753658"/>
          </a:xfrm>
        </p:spPr>
        <p:txBody>
          <a:bodyPr>
            <a:normAutofit fontScale="90000"/>
          </a:bodyPr>
          <a:lstStyle/>
          <a:p>
            <a:r>
              <a:rPr lang="nb-NO" dirty="0"/>
              <a:t>HVA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561E0-E7B0-2BE8-9F0E-B1F69800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7695"/>
            <a:ext cx="10972800" cy="4735043"/>
          </a:xfrm>
        </p:spPr>
        <p:txBody>
          <a:bodyPr>
            <a:normAutofit fontScale="85000" lnSpcReduction="20000"/>
          </a:bodyPr>
          <a:lstStyle/>
          <a:p>
            <a:r>
              <a:rPr lang="nb-NO" sz="2400" b="1" i="0" dirty="0">
                <a:effectLst/>
                <a:latin typeface="Arial" panose="020B0604020202020204" pitchFamily="34" charset="0"/>
              </a:rPr>
              <a:t>Å UTREDE ETABLERING AV ET PERMANENT VERKSTED/BÅTSKOTT FOR BYGGING OG VEDLIKEHOLD AV NORD-NORSKE KLINKBYGDE BÅTER, FOR DOKUMENTASJON OG FAGLIG UTVIKLING, OG FOR OPPLÆRING AV NYE OG UNGE BÅTBYGGERE.</a:t>
            </a:r>
            <a:endParaRPr lang="nb-NO" sz="2400" b="1" dirty="0">
              <a:latin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</a:rPr>
              <a:t>Fire</a:t>
            </a:r>
            <a:r>
              <a:rPr lang="nb-NO" sz="2000" b="0" i="0" dirty="0">
                <a:effectLst/>
                <a:latin typeface="Arial" panose="020B0604020202020204" pitchFamily="34" charset="0"/>
              </a:rPr>
              <a:t> elementer: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etablere et permanent båtskott for bygging og vedlikehold av nordnorske klinkbygde båter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et sted for </a:t>
            </a:r>
            <a:r>
              <a:rPr lang="nb-NO" sz="2000" b="0" i="0" dirty="0">
                <a:effectLst/>
                <a:latin typeface="Arial" panose="020B0604020202020204" pitchFamily="34" charset="0"/>
              </a:rPr>
              <a:t>dokumentasjonsarbeid som knytter an til behovet for å bevare kunnskapen om de nordnorske klinkbygde båtene - særlig nordlandsbåten.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e</a:t>
            </a:r>
            <a:r>
              <a:rPr lang="nb-NO" sz="2000" b="0" i="0" dirty="0">
                <a:effectLst/>
                <a:latin typeface="Arial" panose="020B0604020202020204" pitchFamily="34" charset="0"/>
              </a:rPr>
              <a:t>t sted for faglig utvikling og opplæring av nye og unge båtbyggere.</a:t>
            </a:r>
            <a:endParaRPr lang="nb-NO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u</a:t>
            </a:r>
            <a:r>
              <a:rPr lang="nb-NO" sz="2000" b="0" i="0" dirty="0">
                <a:effectLst/>
                <a:latin typeface="Arial" panose="020B0604020202020204" pitchFamily="34" charset="0"/>
              </a:rPr>
              <a:t>ndersøke og vurdere av hvordan Båtskott Tromsø kan inngå i et kompetansenettverk med de øvrige aktive båtbyggerne i Nord-Norge, museer, kystlag og andre.</a:t>
            </a:r>
            <a:endParaRPr lang="nb-NO" sz="2400" b="1" dirty="0"/>
          </a:p>
          <a:p>
            <a:r>
              <a:rPr lang="nb-NO" b="0" i="0" dirty="0">
                <a:effectLst/>
                <a:latin typeface="Arial" panose="020B0604020202020204" pitchFamily="34" charset="0"/>
              </a:rPr>
              <a:t>I tillegg vil prosjektgruppa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h</a:t>
            </a:r>
            <a:r>
              <a:rPr lang="nb-NO" b="0" i="0" dirty="0">
                <a:effectLst/>
                <a:latin typeface="Arial" panose="020B0604020202020204" pitchFamily="34" charset="0"/>
              </a:rPr>
              <a:t>vordan aktiviteten i båtskottet skal integreres i Arctandrias virksomhet.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h</a:t>
            </a:r>
            <a:r>
              <a:rPr lang="nb-NO" b="0" i="0" dirty="0">
                <a:effectLst/>
                <a:latin typeface="Arial" panose="020B0604020202020204" pitchFamily="34" charset="0"/>
              </a:rPr>
              <a:t>vordan aktiviteten i båtskottet lan styrke barne- og ungdomsarbeidet og rekruttere nye og unge båtbyggere.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</a:rPr>
              <a:t>h</a:t>
            </a:r>
            <a:r>
              <a:rPr lang="nb-NO" b="0" i="0" dirty="0">
                <a:effectLst/>
                <a:latin typeface="Arial" panose="020B0604020202020204" pitchFamily="34" charset="0"/>
              </a:rPr>
              <a:t>vordan båtskottet skal organiseres – eierskap og driftsform - finansiering og drift 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054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85294-30C5-1BE7-E955-A4AF910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717563"/>
          </a:xfrm>
        </p:spPr>
        <p:txBody>
          <a:bodyPr>
            <a:normAutofit fontScale="90000"/>
          </a:bodyPr>
          <a:lstStyle/>
          <a:p>
            <a:r>
              <a:rPr lang="nb-NO" dirty="0"/>
              <a:t>HVORFOR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56027E-7E88-AAE2-8B2F-7C126665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5348"/>
            <a:ext cx="10972800" cy="4824664"/>
          </a:xfrm>
        </p:spPr>
        <p:txBody>
          <a:bodyPr>
            <a:noAutofit/>
          </a:bodyPr>
          <a:lstStyle/>
          <a:p>
            <a:r>
              <a:rPr lang="nb-NO" sz="2400" b="0" i="0" dirty="0">
                <a:effectLst/>
                <a:latin typeface="Arial" panose="020B0604020202020204" pitchFamily="34" charset="0"/>
              </a:rPr>
              <a:t>Arctandrias formål er, i samarbeid med Tromsø Museum, andre museer og interesserte, ut fra videst mulig hensyn til den kulturhistoriske verdi og sammenheng å fremme bevaringa av:</a:t>
            </a:r>
          </a:p>
          <a:p>
            <a:pPr marL="342900" indent="-342900">
              <a:buFontTx/>
              <a:buChar char="-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nordlandsbåter og andre tradisjonelle båttyper</a:t>
            </a:r>
          </a:p>
          <a:p>
            <a:pPr marL="342900" indent="-342900">
              <a:buFontTx/>
              <a:buChar char="-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eldre tradisjonelle fartøyer</a:t>
            </a:r>
          </a:p>
          <a:p>
            <a:pPr marL="342900" indent="-342900">
              <a:buFontTx/>
              <a:buChar char="-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verdifullt kystmiljø</a:t>
            </a:r>
          </a:p>
          <a:p>
            <a:pPr marL="342900" indent="-342900">
              <a:buFontTx/>
              <a:buChar char="-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tradisjonene fra båter, fartøyer og kystkultur</a:t>
            </a:r>
          </a:p>
          <a:p>
            <a:pPr marL="342900" indent="-342900">
              <a:buFontTx/>
              <a:buChar char="-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tradisjonelt sjømannskap, vedlikehold og sikkerhet- tradisjonelt håndverk og husflid tilknyttet kysten</a:t>
            </a:r>
          </a:p>
          <a:p>
            <a:r>
              <a:rPr lang="nb-NO" sz="2400" b="0" i="0" dirty="0">
                <a:effectLst/>
                <a:latin typeface="Arial" panose="020B0604020202020204" pitchFamily="34" charset="0"/>
              </a:rPr>
              <a:t>Foreninga kan iverksette alle tiltak som styrker muligheten for å nå målsettinga.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927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D85294-30C5-1BE7-E955-A4AF910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082" y="165098"/>
            <a:ext cx="5149326" cy="593226"/>
          </a:xfrm>
        </p:spPr>
        <p:txBody>
          <a:bodyPr>
            <a:normAutofit/>
          </a:bodyPr>
          <a:lstStyle/>
          <a:p>
            <a:r>
              <a:rPr lang="nb-NO" sz="3200" dirty="0"/>
              <a:t>HVORFOR FORTS.</a:t>
            </a:r>
          </a:p>
        </p:txBody>
      </p:sp>
      <p:pic>
        <p:nvPicPr>
          <p:cNvPr id="5" name="Bilde 4" descr="Et bilde som inneholder person, grunn, utendørs&#10;&#10;Automatisk generert beskrivelse">
            <a:extLst>
              <a:ext uri="{FF2B5EF4-FFF2-40B4-BE49-F238E27FC236}">
                <a16:creationId xmlns:a16="http://schemas.microsoft.com/office/drawing/2014/main" id="{50B59BE8-CAB4-B5D2-3C0F-819253E8B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86" b="-2"/>
          <a:stretch/>
        </p:blipFill>
        <p:spPr>
          <a:xfrm>
            <a:off x="2" y="10"/>
            <a:ext cx="6164130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56027E-7E88-AAE2-8B2F-7C126665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131" y="758324"/>
            <a:ext cx="5855415" cy="58232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b-NO" sz="1800" dirty="0">
                <a:latin typeface="Helvetica" pitchFamily="2" charset="0"/>
              </a:rPr>
              <a:t>Gunnar Eldjarn, som er eier av verkstedet i Håkøybotn, har gått av med pensjon. Verkstedet ligger på boligtomta til Eldjarns familie, og det er svært uleilig i lengden når han selv trapper ned. Alt det som er akkumulert av kunnskap og ferdigheter står i fare for å bli liggende ubrukt og bli glemt.</a:t>
            </a:r>
          </a:p>
          <a:p>
            <a:pPr>
              <a:lnSpc>
                <a:spcPct val="100000"/>
              </a:lnSpc>
            </a:pPr>
            <a:endParaRPr lang="nb-NO" sz="18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nb-NO" sz="1800" b="0" i="0" dirty="0">
                <a:effectLst/>
                <a:latin typeface="Helvetica" pitchFamily="2" charset="0"/>
              </a:rPr>
              <a:t>Det vil være svært krevende å skulle bygge opp et tilsvarende båtbyggermiljø hvilket som helst annet sted i Nord Norge, enn det som i dag eksisterer i Tromsø. Arctandria Tromsø kystlag anser det for tvingende nødvendig å kunne bevare og videreutvikle den kompetansen og kapasiteten som i dag finnes i Håkøybotn. Det er nødvendig for alle kystlagene i Nord-Norge, for brukere av klinkbygde båter i landsdelen, museer og andre båtsamlinger, og det er av regional, nasjonal og internasjonal kulturarvsinteresse. Kystlaget ønsker derfor både av egen, regional, nasjonal og internasjonal interesse å utrede hvordan videreføringen av klinkbåtbyggertradisjonene kan gjøres gjennom i første omgang et forprosjekt.</a:t>
            </a:r>
          </a:p>
          <a:p>
            <a:pPr>
              <a:lnSpc>
                <a:spcPct val="100000"/>
              </a:lnSpc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92293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26B3A1-660D-C622-1363-D3FA344B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074" y="552782"/>
            <a:ext cx="5149326" cy="751085"/>
          </a:xfrm>
        </p:spPr>
        <p:txBody>
          <a:bodyPr>
            <a:normAutofit fontScale="90000"/>
          </a:bodyPr>
          <a:lstStyle/>
          <a:p>
            <a:r>
              <a:rPr lang="nb-NO" dirty="0"/>
              <a:t>HVOR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EA65B8A-0133-FC86-703A-43B8DE5A0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6575"/>
          <a:stretch/>
        </p:blipFill>
        <p:spPr>
          <a:xfrm>
            <a:off x="2" y="10"/>
            <a:ext cx="6164130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C0548C-4C72-A9D0-5ECC-FF325297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074" y="1303867"/>
            <a:ext cx="5149326" cy="3629080"/>
          </a:xfrm>
        </p:spPr>
        <p:txBody>
          <a:bodyPr>
            <a:noAutofit/>
          </a:bodyPr>
          <a:lstStyle/>
          <a:p>
            <a:r>
              <a:rPr lang="nb-NO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Arctandrias foreningsområde er «Stakken» på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b-NO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valøya. </a:t>
            </a:r>
          </a:p>
          <a:p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 er allerede identifisert en mulig lokalitet for et båtskott beliggende på eiendommen Sørvollveien 8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nb-NO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Kvaløya</a:t>
            </a:r>
            <a:r>
              <a:rPr lang="nb-NO" sz="1600" b="0" i="0" dirty="0">
                <a:effectLst/>
                <a:latin typeface="Arial" panose="020B0604020202020204" pitchFamily="34" charset="0"/>
              </a:rPr>
              <a:t>.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2037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26B3A1-660D-C622-1363-D3FA344B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97329"/>
            <a:ext cx="5934075" cy="1922496"/>
          </a:xfrm>
        </p:spPr>
        <p:txBody>
          <a:bodyPr anchor="ctr">
            <a:normAutofit/>
          </a:bodyPr>
          <a:lstStyle/>
          <a:p>
            <a:r>
              <a:rPr lang="nb-NO" dirty="0"/>
              <a:t>HVOR</a:t>
            </a:r>
            <a:br>
              <a:rPr lang="nb-NO" dirty="0"/>
            </a:br>
            <a:r>
              <a:rPr lang="nb-NO" dirty="0"/>
              <a:t>FORTS.</a:t>
            </a:r>
          </a:p>
        </p:txBody>
      </p:sp>
      <p:pic>
        <p:nvPicPr>
          <p:cNvPr id="5" name="Picture 2" descr="Et bilde som inneholder himmel, vann, utendørs, natur&#10;&#10;Automatisk generert beskrivelse">
            <a:extLst>
              <a:ext uri="{FF2B5EF4-FFF2-40B4-BE49-F238E27FC236}">
                <a16:creationId xmlns:a16="http://schemas.microsoft.com/office/drawing/2014/main" id="{61CC4D3E-F0F7-4D35-B999-8897C120A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3" b="5392"/>
          <a:stretch/>
        </p:blipFill>
        <p:spPr bwMode="auto">
          <a:xfrm>
            <a:off x="20" y="1"/>
            <a:ext cx="12191980" cy="4160803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C0548C-4C72-A9D0-5ECC-FF325297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517" y="4297328"/>
            <a:ext cx="8718884" cy="2332071"/>
          </a:xfrm>
        </p:spPr>
        <p:txBody>
          <a:bodyPr anchor="ctr">
            <a:normAutofit/>
          </a:bodyPr>
          <a:lstStyle/>
          <a:p>
            <a:r>
              <a:rPr lang="nb-NO" sz="1800" b="0" i="0" dirty="0">
                <a:effectLst/>
                <a:latin typeface="Arial" panose="020B0604020202020204" pitchFamily="34" charset="0"/>
              </a:rPr>
              <a:t>Sørvollveien 8 er en gammel nedlagt slipp og verft for bygging og vedlikehold av mindre fiskefartøyer. Grunneier har gitt oss tillatelse til å referere til eiendommen som en mulig lokalitet for et båtverksted i forbindelse med denne søknaden. Gunnar Eldjarn arbeidet som båtbygger her i årene 1975-1985.</a:t>
            </a:r>
          </a:p>
        </p:txBody>
      </p:sp>
    </p:spTree>
    <p:extLst>
      <p:ext uri="{BB962C8B-B14F-4D97-AF65-F5344CB8AC3E}">
        <p14:creationId xmlns:p14="http://schemas.microsoft.com/office/powerpoint/2010/main" val="4191538568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Dråpe</Template>
  <TotalTime>5717</TotalTime>
  <Words>866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Helvetica</vt:lpstr>
      <vt:lpstr>Posterama</vt:lpstr>
      <vt:lpstr>SplashVTI</vt:lpstr>
      <vt:lpstr>Er Nordlandsbåten truet?</vt:lpstr>
      <vt:lpstr>ER NORDLANDSBÅTEN TRUET?</vt:lpstr>
      <vt:lpstr>BÅTSKOTT TROMSØ</vt:lpstr>
      <vt:lpstr>HVEM</vt:lpstr>
      <vt:lpstr>HVA</vt:lpstr>
      <vt:lpstr>HVORFOR</vt:lpstr>
      <vt:lpstr>HVORFOR FORTS.</vt:lpstr>
      <vt:lpstr>HVOR</vt:lpstr>
      <vt:lpstr>HVOR FORTS.</vt:lpstr>
      <vt:lpstr>HVOR FORTS.</vt:lpstr>
      <vt:lpstr>EN NASJONAL OPPGAVE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BÅTSKOTT TROMSØ</dc:title>
  <dc:creator>Kjell Magne Mælen</dc:creator>
  <cp:lastModifiedBy>Kjell Magne Mælen</cp:lastModifiedBy>
  <cp:revision>10</cp:revision>
  <dcterms:created xsi:type="dcterms:W3CDTF">2023-04-16T10:42:20Z</dcterms:created>
  <dcterms:modified xsi:type="dcterms:W3CDTF">2023-10-08T09:21:15Z</dcterms:modified>
</cp:coreProperties>
</file>